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13" r:id="rId4"/>
  </p:sldMasterIdLst>
  <p:notesMasterIdLst>
    <p:notesMasterId r:id="rId20"/>
  </p:notesMasterIdLst>
  <p:sldIdLst>
    <p:sldId id="261" r:id="rId5"/>
    <p:sldId id="262" r:id="rId6"/>
    <p:sldId id="263" r:id="rId7"/>
    <p:sldId id="268" r:id="rId8"/>
    <p:sldId id="269" r:id="rId9"/>
    <p:sldId id="280" r:id="rId10"/>
    <p:sldId id="278" r:id="rId11"/>
    <p:sldId id="274" r:id="rId12"/>
    <p:sldId id="281" r:id="rId13"/>
    <p:sldId id="282" r:id="rId14"/>
    <p:sldId id="283" r:id="rId15"/>
    <p:sldId id="284" r:id="rId16"/>
    <p:sldId id="277" r:id="rId17"/>
    <p:sldId id="279" r:id="rId18"/>
    <p:sldId id="271"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37F48D-E06F-494F-B435-C9ABA0BDE477}" v="32" dt="2021-11-19T04:41:13.156"/>
    <p1510:client id="{7153D1BD-53B3-4053-9BBD-8C3B25513BF4}" v="14" dt="2021-11-24T05:00:49.713"/>
    <p1510:client id="{995C98A6-0C38-4787-A6BA-A4253394AB01}" v="86" dt="2021-11-19T04:17:27.22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72"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11/30/2021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08C238F-B856-42A4-BC32-194DCC130D5F}" type="datetime1">
              <a:rPr lang="en-US" smtClean="0"/>
              <a:t>11/30/2021</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84610702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8D02C8-8352-4A2E-A3CD-139A8583C932}" type="datetime1">
              <a:rPr lang="en-US" smtClean="0"/>
              <a:t>11/30/2021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2634662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680581-4B77-41E9-BE55-C3C9C3900A2A}" type="datetime1">
              <a:rPr lang="en-US" smtClean="0"/>
              <a:t>11/30/2021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57589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2C1CB5-A088-4DB4-8A5C-B084F9B2B528}" type="datetime1">
              <a:rPr lang="en-US" smtClean="0"/>
              <a:t>11/30/2021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924738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CE3C1328-ADC8-435B-8F5C-D339CD9DD487}" type="datetime1">
              <a:rPr lang="en-US" smtClean="0"/>
              <a:t>11/30/2021</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32055677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256410-64C5-4311-8359-FDA6B61ABBAE}" type="datetime1">
              <a:rPr lang="en-US" smtClean="0"/>
              <a:t>11/30/2021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631000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18B01E-6E1B-4AFC-A690-27C447C9486E}" type="datetime1">
              <a:rPr lang="en-US" smtClean="0"/>
              <a:t>11/30/2021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620326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52F3D2-503A-4E49-99AD-125A054E178F}" type="datetime1">
              <a:rPr lang="en-US" smtClean="0"/>
              <a:t>11/30/2021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530992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11/30/2021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a:p>
        </p:txBody>
      </p:sp>
    </p:spTree>
    <p:extLst>
      <p:ext uri="{BB962C8B-B14F-4D97-AF65-F5344CB8AC3E}">
        <p14:creationId xmlns:p14="http://schemas.microsoft.com/office/powerpoint/2010/main" val="3150991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4941151-B38C-4230-91F0-8A3BB69A056C}" type="datetime1">
              <a:rPr lang="en-US" smtClean="0"/>
              <a:t>11/30/2021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3815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C3F6EA29-EE45-46F5-8084-6929433FA14E}" type="datetime1">
              <a:rPr lang="en-US" smtClean="0"/>
              <a:t>11/30/2021</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70927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E567B94D-50C4-4558-AAA1-857DDB1A21EF}" type="datetime1">
              <a:rPr lang="en-US" smtClean="0"/>
              <a:t>11/30/2021</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76494732"/>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irjet.net/archives/V5/i4/IRJET-V5I41050.pdf" TargetMode="External"/><Relationship Id="rId2" Type="http://schemas.openxmlformats.org/officeDocument/2006/relationships/hyperlink" Target="https://ijesc.org/upload/4bdd11226f4ddc3c472cb585b0e2448b.Automatic%20Room%20Light%20Controller%20using%20%20Arduino%20and%20PIR%20Sensor.pdf" TargetMode="External"/><Relationship Id="rId1" Type="http://schemas.openxmlformats.org/officeDocument/2006/relationships/slideLayout" Target="../slideLayouts/slideLayout2.xml"/><Relationship Id="rId4" Type="http://schemas.openxmlformats.org/officeDocument/2006/relationships/hyperlink" Target="https://create.arduino.cc/projecthub/abdularbi17/ultrasonic-sensor-hc-sr04-with-arduino-tutorial-327ff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3">
            <a:alphaModFix amt="30000"/>
          </a:blip>
          <a:srcRect t="6504" b="9202"/>
          <a:stretch/>
        </p:blipFill>
        <p:spPr>
          <a:xfrm>
            <a:off x="3611" y="10"/>
            <a:ext cx="12188389" cy="6857990"/>
          </a:xfrm>
          <a:prstGeom prst="rect">
            <a:avLst/>
          </a:prstGeom>
        </p:spPr>
      </p:pic>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r>
              <a:rPr lang="en-US" dirty="0">
                <a:solidFill>
                  <a:schemeClr val="tx1">
                    <a:lumMod val="95000"/>
                    <a:lumOff val="5000"/>
                  </a:schemeClr>
                </a:solidFill>
              </a:rPr>
              <a:t>Smart security system</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solidFill>
                  <a:schemeClr val="tx1">
                    <a:lumMod val="95000"/>
                    <a:lumOff val="5000"/>
                  </a:schemeClr>
                </a:solidFill>
              </a:rPr>
              <a:t>IoT fundamentals </a:t>
            </a:r>
          </a:p>
          <a:p>
            <a:pPr algn="ctr"/>
            <a:r>
              <a:rPr lang="en-US" dirty="0">
                <a:solidFill>
                  <a:schemeClr val="tx1">
                    <a:lumMod val="95000"/>
                    <a:lumOff val="5000"/>
                  </a:schemeClr>
                </a:solidFill>
              </a:rPr>
              <a:t>Review</a:t>
            </a:r>
            <a:endParaRPr lang="en-US" dirty="0">
              <a:ln>
                <a:solidFill>
                  <a:prstClr val="black">
                    <a:lumMod val="75000"/>
                    <a:lumOff val="25000"/>
                    <a:alpha val="10000"/>
                  </a:prstClr>
                </a:solidFill>
              </a:ln>
              <a:solidFill>
                <a:schemeClr val="tx1">
                  <a:lumMod val="95000"/>
                  <a:lumOff val="5000"/>
                </a:schemeClr>
              </a:solidFill>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598DAC0-4E9F-4FAA-9F0A-80CDF4BFD17E}"/>
              </a:ext>
            </a:extLst>
          </p:cNvPr>
          <p:cNvPicPr>
            <a:picLocks noGrp="1" noChangeAspect="1"/>
          </p:cNvPicPr>
          <p:nvPr>
            <p:ph idx="4294967295"/>
          </p:nvPr>
        </p:nvPicPr>
        <p:blipFill>
          <a:blip r:embed="rId2"/>
          <a:stretch>
            <a:fillRect/>
          </a:stretch>
        </p:blipFill>
        <p:spPr>
          <a:xfrm>
            <a:off x="209939" y="125157"/>
            <a:ext cx="11772122" cy="6607685"/>
          </a:xfrm>
        </p:spPr>
      </p:pic>
    </p:spTree>
    <p:extLst>
      <p:ext uri="{BB962C8B-B14F-4D97-AF65-F5344CB8AC3E}">
        <p14:creationId xmlns:p14="http://schemas.microsoft.com/office/powerpoint/2010/main" val="681891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596180-08D4-4711-B7D2-C011B1A3664B}"/>
              </a:ext>
            </a:extLst>
          </p:cNvPr>
          <p:cNvPicPr>
            <a:picLocks noChangeAspect="1"/>
          </p:cNvPicPr>
          <p:nvPr/>
        </p:nvPicPr>
        <p:blipFill>
          <a:blip r:embed="rId2"/>
          <a:stretch>
            <a:fillRect/>
          </a:stretch>
        </p:blipFill>
        <p:spPr>
          <a:xfrm>
            <a:off x="186613" y="224615"/>
            <a:ext cx="12192000" cy="6558060"/>
          </a:xfrm>
          <a:prstGeom prst="rect">
            <a:avLst/>
          </a:prstGeom>
        </p:spPr>
      </p:pic>
    </p:spTree>
    <p:extLst>
      <p:ext uri="{BB962C8B-B14F-4D97-AF65-F5344CB8AC3E}">
        <p14:creationId xmlns:p14="http://schemas.microsoft.com/office/powerpoint/2010/main" val="2991952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FA2F7-32DC-435D-B574-78CA2750EAC9}"/>
              </a:ext>
            </a:extLst>
          </p:cNvPr>
          <p:cNvSpPr>
            <a:spLocks noGrp="1"/>
          </p:cNvSpPr>
          <p:nvPr>
            <p:ph type="title"/>
          </p:nvPr>
        </p:nvSpPr>
        <p:spPr/>
        <p:txBody>
          <a:bodyPr/>
          <a:lstStyle/>
          <a:p>
            <a:r>
              <a:rPr lang="en-IN" dirty="0"/>
              <a:t>Results</a:t>
            </a:r>
            <a:br>
              <a:rPr lang="en-IN" dirty="0"/>
            </a:br>
            <a:endParaRPr lang="en-IN" dirty="0"/>
          </a:p>
        </p:txBody>
      </p:sp>
      <p:sp>
        <p:nvSpPr>
          <p:cNvPr id="3" name="Content Placeholder 2">
            <a:extLst>
              <a:ext uri="{FF2B5EF4-FFF2-40B4-BE49-F238E27FC236}">
                <a16:creationId xmlns:a16="http://schemas.microsoft.com/office/drawing/2014/main" id="{171F812A-72F3-4735-9FC1-10D0F2C7ED0C}"/>
              </a:ext>
            </a:extLst>
          </p:cNvPr>
          <p:cNvSpPr>
            <a:spLocks noGrp="1"/>
          </p:cNvSpPr>
          <p:nvPr>
            <p:ph idx="1"/>
          </p:nvPr>
        </p:nvSpPr>
        <p:spPr>
          <a:xfrm>
            <a:off x="1219200" y="1343608"/>
            <a:ext cx="9753600" cy="4523792"/>
          </a:xfrm>
        </p:spPr>
        <p:txBody>
          <a:bodyPr/>
          <a:lstStyle/>
          <a:p>
            <a:r>
              <a:rPr lang="en-IN" dirty="0"/>
              <a:t>Values in </a:t>
            </a:r>
            <a:r>
              <a:rPr lang="en-IN" dirty="0" err="1"/>
              <a:t>thingspeak</a:t>
            </a:r>
            <a:endParaRPr lang="en-IN" dirty="0"/>
          </a:p>
          <a:p>
            <a:pPr marL="0" indent="0">
              <a:buNone/>
            </a:pPr>
            <a:endParaRPr lang="en-IN" dirty="0"/>
          </a:p>
        </p:txBody>
      </p:sp>
      <p:pic>
        <p:nvPicPr>
          <p:cNvPr id="5" name="Picture 4">
            <a:extLst>
              <a:ext uri="{FF2B5EF4-FFF2-40B4-BE49-F238E27FC236}">
                <a16:creationId xmlns:a16="http://schemas.microsoft.com/office/drawing/2014/main" id="{9912E6C1-693A-404A-B3A1-3D762B5A5E71}"/>
              </a:ext>
            </a:extLst>
          </p:cNvPr>
          <p:cNvPicPr>
            <a:picLocks noChangeAspect="1"/>
          </p:cNvPicPr>
          <p:nvPr/>
        </p:nvPicPr>
        <p:blipFill>
          <a:blip r:embed="rId2"/>
          <a:stretch>
            <a:fillRect/>
          </a:stretch>
        </p:blipFill>
        <p:spPr>
          <a:xfrm>
            <a:off x="0" y="590550"/>
            <a:ext cx="12192000" cy="5676900"/>
          </a:xfrm>
          <a:prstGeom prst="rect">
            <a:avLst/>
          </a:prstGeom>
        </p:spPr>
      </p:pic>
    </p:spTree>
    <p:extLst>
      <p:ext uri="{BB962C8B-B14F-4D97-AF65-F5344CB8AC3E}">
        <p14:creationId xmlns:p14="http://schemas.microsoft.com/office/powerpoint/2010/main" val="23636925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A86BE-318B-43ED-AFB6-49B7CDA69F8D}"/>
              </a:ext>
            </a:extLst>
          </p:cNvPr>
          <p:cNvSpPr>
            <a:spLocks noGrp="1"/>
          </p:cNvSpPr>
          <p:nvPr>
            <p:ph type="title"/>
          </p:nvPr>
        </p:nvSpPr>
        <p:spPr/>
        <p:txBody>
          <a:bodyPr/>
          <a:lstStyle/>
          <a:p>
            <a:pPr algn="l"/>
            <a:r>
              <a:rPr lang="en-IN"/>
              <a:t>Conclusion</a:t>
            </a:r>
            <a:endParaRPr lang="en-IN" dirty="0"/>
          </a:p>
        </p:txBody>
      </p:sp>
      <p:sp>
        <p:nvSpPr>
          <p:cNvPr id="3" name="Content Placeholder 2">
            <a:extLst>
              <a:ext uri="{FF2B5EF4-FFF2-40B4-BE49-F238E27FC236}">
                <a16:creationId xmlns:a16="http://schemas.microsoft.com/office/drawing/2014/main" id="{720D124D-24DD-4DA0-BAE0-72968C658D5B}"/>
              </a:ext>
            </a:extLst>
          </p:cNvPr>
          <p:cNvSpPr>
            <a:spLocks noGrp="1"/>
          </p:cNvSpPr>
          <p:nvPr>
            <p:ph idx="1"/>
          </p:nvPr>
        </p:nvSpPr>
        <p:spPr/>
        <p:txBody>
          <a:bodyPr>
            <a:normAutofit/>
          </a:bodyPr>
          <a:lstStyle/>
          <a:p>
            <a:r>
              <a:rPr lang="en-IN" sz="2400" dirty="0"/>
              <a:t>This project’s idea is to provide security to places likes office and homes at affordable prices.</a:t>
            </a:r>
          </a:p>
          <a:p>
            <a:r>
              <a:rPr lang="en-IN" sz="2400" dirty="0"/>
              <a:t>This is a user friendly project </a:t>
            </a:r>
          </a:p>
          <a:p>
            <a:r>
              <a:rPr lang="en-IN" sz="2400" dirty="0"/>
              <a:t>This projects is more accurate as it helps to identify the difference between a stranger passing by and someone waiting at the door</a:t>
            </a:r>
          </a:p>
        </p:txBody>
      </p:sp>
    </p:spTree>
    <p:extLst>
      <p:ext uri="{BB962C8B-B14F-4D97-AF65-F5344CB8AC3E}">
        <p14:creationId xmlns:p14="http://schemas.microsoft.com/office/powerpoint/2010/main" val="7543242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D4B6-5027-4A62-9721-7ACB21836234}"/>
              </a:ext>
            </a:extLst>
          </p:cNvPr>
          <p:cNvSpPr>
            <a:spLocks noGrp="1"/>
          </p:cNvSpPr>
          <p:nvPr>
            <p:ph type="title"/>
          </p:nvPr>
        </p:nvSpPr>
        <p:spPr/>
        <p:txBody>
          <a:bodyPr/>
          <a:lstStyle/>
          <a:p>
            <a:r>
              <a:rPr lang="en-US" dirty="0"/>
              <a:t>FUTURE SCOPE</a:t>
            </a:r>
            <a:endParaRPr lang="en-IN" dirty="0"/>
          </a:p>
        </p:txBody>
      </p:sp>
      <p:sp>
        <p:nvSpPr>
          <p:cNvPr id="3" name="Content Placeholder 2">
            <a:extLst>
              <a:ext uri="{FF2B5EF4-FFF2-40B4-BE49-F238E27FC236}">
                <a16:creationId xmlns:a16="http://schemas.microsoft.com/office/drawing/2014/main" id="{56D1AA7F-670C-4EAC-901F-E472786BBF4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47852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C82D2-5F93-440D-9963-0C7B66D9B6F6}"/>
              </a:ext>
            </a:extLst>
          </p:cNvPr>
          <p:cNvSpPr>
            <a:spLocks noGrp="1"/>
          </p:cNvSpPr>
          <p:nvPr>
            <p:ph type="title"/>
          </p:nvPr>
        </p:nvSpPr>
        <p:spPr/>
        <p:txBody>
          <a:bodyPr/>
          <a:lstStyle/>
          <a:p>
            <a:r>
              <a:rPr lang="en-IN"/>
              <a:t>References</a:t>
            </a:r>
            <a:endParaRPr lang="en-IN" dirty="0"/>
          </a:p>
        </p:txBody>
      </p:sp>
      <p:sp>
        <p:nvSpPr>
          <p:cNvPr id="3" name="Content Placeholder 2">
            <a:extLst>
              <a:ext uri="{FF2B5EF4-FFF2-40B4-BE49-F238E27FC236}">
                <a16:creationId xmlns:a16="http://schemas.microsoft.com/office/drawing/2014/main" id="{3FA4AD78-6FB4-45D4-8BF1-E0A630DEC614}"/>
              </a:ext>
            </a:extLst>
          </p:cNvPr>
          <p:cNvSpPr>
            <a:spLocks noGrp="1"/>
          </p:cNvSpPr>
          <p:nvPr>
            <p:ph idx="1"/>
          </p:nvPr>
        </p:nvSpPr>
        <p:spPr/>
        <p:txBody>
          <a:bodyPr>
            <a:normAutofit/>
          </a:bodyPr>
          <a:lstStyle/>
          <a:p>
            <a:pPr indent="-305435"/>
            <a:r>
              <a:rPr lang="en-IN" sz="1600" dirty="0">
                <a:hlinkClick r:id="rId2"/>
              </a:rPr>
              <a:t>https://ijesc.org/upload/4bdd11226f4ddc3c472cb585b0e2448b.Automatic%20Room%20Light%20Controller%20using%20%20Arduino%20and%20PIR%20Sensor.pdf</a:t>
            </a:r>
            <a:endParaRPr lang="en-IN"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IN" sz="1600" dirty="0">
                <a:hlinkClick r:id="rId3"/>
              </a:rPr>
              <a:t>https://www.irjet.net/archives/V5/i4/IRJET-V5I41050.pdf</a:t>
            </a:r>
            <a:endParaRPr lang="en-IN"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IN" sz="1600" dirty="0">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hlinkClick r:id="rId4"/>
              </a:rPr>
              <a:t>https://create.arduino.cc/projecthub/abdularbi17/ultrasonic-sensor-hc-sr04-with-arduino-tutorial-327ff6</a:t>
            </a:r>
            <a:endParaRPr lang="en-IN"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IN" sz="1600"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IN" sz="1600"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35495210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3">
            <a:alphaModFix amt="30000"/>
          </a:blip>
          <a:srcRect l="17220" r="9210" b="-1"/>
          <a:stretch/>
        </p:blipFill>
        <p:spPr>
          <a:xfrm>
            <a:off x="-5597" y="10"/>
            <a:ext cx="6228945" cy="685799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6761511" y="618518"/>
            <a:ext cx="4285899" cy="1478570"/>
          </a:xfrm>
        </p:spPr>
        <p:txBody>
          <a:bodyPr>
            <a:normAutofit/>
          </a:bodyPr>
          <a:lstStyle/>
          <a:p>
            <a:r>
              <a:rPr lang="en-US" sz="3200"/>
              <a:t>Team</a:t>
            </a: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637685" y="2249487"/>
            <a:ext cx="5049490" cy="3541714"/>
          </a:xfrm>
        </p:spPr>
        <p:txBody>
          <a:bodyPr vert="horz" lIns="91440" tIns="45720" rIns="91440" bIns="45720" rtlCol="0" anchor="t">
            <a:normAutofit/>
          </a:bodyPr>
          <a:lstStyle/>
          <a:p>
            <a:pPr indent="-305435">
              <a:lnSpc>
                <a:spcPct val="110000"/>
              </a:lnSpc>
            </a:pPr>
            <a:r>
              <a:rPr lang="en-US" dirty="0"/>
              <a:t>Pavan Sri Ram Basava</a:t>
            </a:r>
          </a:p>
          <a:p>
            <a:pPr marL="0" indent="0">
              <a:lnSpc>
                <a:spcPct val="110000"/>
              </a:lnSpc>
              <a:buNone/>
            </a:pPr>
            <a:r>
              <a:rPr lang="en-US" dirty="0"/>
              <a:t>	(19BEC0423)</a:t>
            </a:r>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lnSpc>
                <a:spcPct val="110000"/>
              </a:lnSpc>
            </a:pPr>
            <a:r>
              <a:rPr lang="en-US" dirty="0"/>
              <a:t>Tarun Vijay Kumar </a:t>
            </a:r>
            <a:r>
              <a:rPr lang="en-US" dirty="0" err="1"/>
              <a:t>Polepalli</a:t>
            </a:r>
            <a:endParaRPr lang="en-US" dirty="0" err="1">
              <a:ln>
                <a:solidFill>
                  <a:prstClr val="black">
                    <a:lumMod val="75000"/>
                    <a:lumOff val="25000"/>
                    <a:alpha val="10000"/>
                  </a:prstClr>
                </a:solidFill>
              </a:ln>
              <a:effectLst>
                <a:outerShdw blurRad="9525" dist="25400" dir="14640000" algn="tl" rotWithShape="0">
                  <a:prstClr val="black">
                    <a:alpha val="30000"/>
                  </a:prstClr>
                </a:outerShdw>
              </a:effectLst>
            </a:endParaRPr>
          </a:p>
          <a:p>
            <a:pPr marL="0" indent="0">
              <a:lnSpc>
                <a:spcPct val="110000"/>
              </a:lnSpc>
              <a:buNone/>
            </a:pPr>
            <a:r>
              <a:rPr lang="en-US" dirty="0"/>
              <a:t>	(19BEC0848)</a:t>
            </a:r>
          </a:p>
          <a:p>
            <a:pPr indent="-342900">
              <a:lnSpc>
                <a:spcPct val="110000"/>
              </a:lnSpc>
            </a:pPr>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 </a:t>
            </a:r>
            <a:r>
              <a:rPr lang="en-US" dirty="0" err="1">
                <a:ln>
                  <a:solidFill>
                    <a:prstClr val="black">
                      <a:lumMod val="75000"/>
                      <a:lumOff val="25000"/>
                      <a:alpha val="10000"/>
                    </a:prstClr>
                  </a:solidFill>
                </a:ln>
                <a:effectLst>
                  <a:outerShdw blurRad="9525" dist="25400" dir="14640000" algn="tl" rotWithShape="0">
                    <a:prstClr val="black">
                      <a:alpha val="30000"/>
                    </a:prstClr>
                  </a:outerShdw>
                </a:effectLst>
              </a:rPr>
              <a:t>Muthyalapati</a:t>
            </a:r>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 Bhanu Prakash</a:t>
            </a:r>
          </a:p>
          <a:p>
            <a:pPr marL="0" indent="0">
              <a:lnSpc>
                <a:spcPct val="110000"/>
              </a:lnSpc>
              <a:buNone/>
            </a:pPr>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	(19BEC0851)</a:t>
            </a:r>
          </a:p>
          <a:p>
            <a:pPr indent="-342900">
              <a:lnSpc>
                <a:spcPct val="110000"/>
              </a:lnSpc>
            </a:pPr>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lnSpc>
                <a:spcPct val="110000"/>
              </a:lnSpc>
            </a:pPr>
            <a:endParaRPr lang="en-US" dirty="0">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39AE9-3B21-43E4-8674-B3D99D57B3F4}"/>
              </a:ext>
            </a:extLst>
          </p:cNvPr>
          <p:cNvSpPr>
            <a:spLocks noGrp="1"/>
          </p:cNvSpPr>
          <p:nvPr>
            <p:ph type="title"/>
          </p:nvPr>
        </p:nvSpPr>
        <p:spPr/>
        <p:txBody>
          <a:bodyPr/>
          <a:lstStyle/>
          <a:p>
            <a:r>
              <a:rPr lang="en-IN"/>
              <a:t>Abstract</a:t>
            </a:r>
          </a:p>
        </p:txBody>
      </p:sp>
      <p:sp>
        <p:nvSpPr>
          <p:cNvPr id="3" name="Content Placeholder 2">
            <a:extLst>
              <a:ext uri="{FF2B5EF4-FFF2-40B4-BE49-F238E27FC236}">
                <a16:creationId xmlns:a16="http://schemas.microsoft.com/office/drawing/2014/main" id="{02D0C55E-7C85-4EB1-B4FA-90CB3E25D564}"/>
              </a:ext>
            </a:extLst>
          </p:cNvPr>
          <p:cNvSpPr>
            <a:spLocks noGrp="1"/>
          </p:cNvSpPr>
          <p:nvPr>
            <p:ph idx="1"/>
          </p:nvPr>
        </p:nvSpPr>
        <p:spPr/>
        <p:txBody>
          <a:bodyPr vert="horz" lIns="91440" tIns="45720" rIns="91440" bIns="45720" rtlCol="0" anchor="t">
            <a:normAutofit/>
          </a:bodyPr>
          <a:lstStyle/>
          <a:p>
            <a:r>
              <a:rPr lang="en-IN" sz="2800" dirty="0"/>
              <a:t>Nowadays home security has been a major issue</a:t>
            </a:r>
          </a:p>
          <a:p>
            <a:r>
              <a:rPr lang="en-IN" sz="2800" dirty="0"/>
              <a:t>This project’s idea is to provide security to places likes office and homes at affordable prices.</a:t>
            </a:r>
          </a:p>
          <a:p>
            <a:r>
              <a:rPr lang="en-IN" sz="2800" dirty="0"/>
              <a:t>This project helps in notifying the user if there is any person waiting</a:t>
            </a:r>
          </a:p>
          <a:p>
            <a:r>
              <a:rPr lang="en-IN" sz="2800" dirty="0"/>
              <a:t>This also helps in alerting the user if there is any unwanted movement is detected</a:t>
            </a:r>
          </a:p>
        </p:txBody>
      </p:sp>
    </p:spTree>
    <p:extLst>
      <p:ext uri="{BB962C8B-B14F-4D97-AF65-F5344CB8AC3E}">
        <p14:creationId xmlns:p14="http://schemas.microsoft.com/office/powerpoint/2010/main" val="2015824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83E1D-5038-483F-A5FF-1F60A396BBE7}"/>
              </a:ext>
            </a:extLst>
          </p:cNvPr>
          <p:cNvSpPr>
            <a:spLocks noGrp="1"/>
          </p:cNvSpPr>
          <p:nvPr>
            <p:ph type="title"/>
          </p:nvPr>
        </p:nvSpPr>
        <p:spPr/>
        <p:txBody>
          <a:bodyPr/>
          <a:lstStyle/>
          <a:p>
            <a:r>
              <a:rPr lang="en-IN"/>
              <a:t>Overview of hardware components</a:t>
            </a:r>
          </a:p>
        </p:txBody>
      </p:sp>
      <p:sp>
        <p:nvSpPr>
          <p:cNvPr id="3" name="Content Placeholder 2">
            <a:extLst>
              <a:ext uri="{FF2B5EF4-FFF2-40B4-BE49-F238E27FC236}">
                <a16:creationId xmlns:a16="http://schemas.microsoft.com/office/drawing/2014/main" id="{FF6A7DD4-F9FC-451E-8576-C153D3B0365A}"/>
              </a:ext>
            </a:extLst>
          </p:cNvPr>
          <p:cNvSpPr>
            <a:spLocks noGrp="1"/>
          </p:cNvSpPr>
          <p:nvPr>
            <p:ph idx="1"/>
          </p:nvPr>
        </p:nvSpPr>
        <p:spPr/>
        <p:txBody>
          <a:bodyPr>
            <a:normAutofit/>
          </a:bodyPr>
          <a:lstStyle/>
          <a:p>
            <a:r>
              <a:rPr lang="en-IN" sz="2400" dirty="0"/>
              <a:t>Ultra sonic sensor</a:t>
            </a:r>
          </a:p>
          <a:p>
            <a:r>
              <a:rPr lang="en-IN" sz="2400" dirty="0"/>
              <a:t>PIR Sensor</a:t>
            </a:r>
          </a:p>
          <a:p>
            <a:r>
              <a:rPr lang="en-IN" sz="2400" dirty="0"/>
              <a:t>Arduino Uno</a:t>
            </a:r>
          </a:p>
          <a:p>
            <a:r>
              <a:rPr lang="en-IN" sz="2400" dirty="0"/>
              <a:t>LED’s</a:t>
            </a:r>
          </a:p>
          <a:p>
            <a:r>
              <a:rPr lang="en-IN" sz="2400" dirty="0"/>
              <a:t>Servo Motors</a:t>
            </a:r>
          </a:p>
          <a:p>
            <a:r>
              <a:rPr lang="en-IN" sz="2400" dirty="0"/>
              <a:t>Connecting Wires</a:t>
            </a:r>
          </a:p>
          <a:p>
            <a:r>
              <a:rPr lang="en-IN" sz="2400" dirty="0" err="1"/>
              <a:t>nodeMCU</a:t>
            </a:r>
            <a:r>
              <a:rPr lang="en-IN" sz="2400" dirty="0"/>
              <a:t> </a:t>
            </a:r>
          </a:p>
        </p:txBody>
      </p:sp>
      <p:pic>
        <p:nvPicPr>
          <p:cNvPr id="6" name="Picture 5">
            <a:extLst>
              <a:ext uri="{FF2B5EF4-FFF2-40B4-BE49-F238E27FC236}">
                <a16:creationId xmlns:a16="http://schemas.microsoft.com/office/drawing/2014/main" id="{B25A1A04-0237-4B6E-8CE3-222EEC732669}"/>
              </a:ext>
            </a:extLst>
          </p:cNvPr>
          <p:cNvPicPr>
            <a:picLocks noChangeAspect="1"/>
          </p:cNvPicPr>
          <p:nvPr/>
        </p:nvPicPr>
        <p:blipFill>
          <a:blip r:embed="rId2"/>
          <a:stretch>
            <a:fillRect/>
          </a:stretch>
        </p:blipFill>
        <p:spPr>
          <a:xfrm>
            <a:off x="4440654" y="1735875"/>
            <a:ext cx="7044536" cy="4131525"/>
          </a:xfrm>
          <a:prstGeom prst="rect">
            <a:avLst/>
          </a:prstGeom>
        </p:spPr>
      </p:pic>
    </p:spTree>
    <p:extLst>
      <p:ext uri="{BB962C8B-B14F-4D97-AF65-F5344CB8AC3E}">
        <p14:creationId xmlns:p14="http://schemas.microsoft.com/office/powerpoint/2010/main" val="39840309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EC6306E-2D53-4914-A31C-DB3A12ADC872}"/>
              </a:ext>
            </a:extLst>
          </p:cNvPr>
          <p:cNvSpPr txBox="1"/>
          <p:nvPr/>
        </p:nvSpPr>
        <p:spPr>
          <a:xfrm>
            <a:off x="510621" y="412344"/>
            <a:ext cx="7202285" cy="769441"/>
          </a:xfrm>
          <a:prstGeom prst="rect">
            <a:avLst/>
          </a:prstGeom>
          <a:noFill/>
        </p:spPr>
        <p:txBody>
          <a:bodyPr wrap="square" lIns="91440" tIns="45720" rIns="91440" bIns="45720" rtlCol="0" anchor="t">
            <a:spAutoFit/>
          </a:bodyPr>
          <a:lstStyle/>
          <a:p>
            <a:r>
              <a:rPr lang="en-IN" sz="4400" dirty="0"/>
              <a:t>  </a:t>
            </a:r>
          </a:p>
        </p:txBody>
      </p:sp>
      <p:sp>
        <p:nvSpPr>
          <p:cNvPr id="2" name="Title 1">
            <a:extLst>
              <a:ext uri="{FF2B5EF4-FFF2-40B4-BE49-F238E27FC236}">
                <a16:creationId xmlns:a16="http://schemas.microsoft.com/office/drawing/2014/main" id="{B22D0FDA-6EE4-49AF-9DED-767D65715A17}"/>
              </a:ext>
            </a:extLst>
          </p:cNvPr>
          <p:cNvSpPr>
            <a:spLocks noGrp="1"/>
          </p:cNvSpPr>
          <p:nvPr>
            <p:ph type="title"/>
          </p:nvPr>
        </p:nvSpPr>
        <p:spPr>
          <a:xfrm>
            <a:off x="1371600" y="685800"/>
            <a:ext cx="9601200" cy="657808"/>
          </a:xfrm>
        </p:spPr>
        <p:txBody>
          <a:bodyPr>
            <a:normAutofit fontScale="90000"/>
          </a:bodyPr>
          <a:lstStyle/>
          <a:p>
            <a:r>
              <a:rPr lang="en-IN" dirty="0"/>
              <a:t>Working process</a:t>
            </a:r>
          </a:p>
        </p:txBody>
      </p:sp>
      <p:sp>
        <p:nvSpPr>
          <p:cNvPr id="3" name="Content Placeholder 2">
            <a:extLst>
              <a:ext uri="{FF2B5EF4-FFF2-40B4-BE49-F238E27FC236}">
                <a16:creationId xmlns:a16="http://schemas.microsoft.com/office/drawing/2014/main" id="{F68ED33D-E4BB-45CD-BECB-8D2D9963921A}"/>
              </a:ext>
            </a:extLst>
          </p:cNvPr>
          <p:cNvSpPr>
            <a:spLocks noGrp="1"/>
          </p:cNvSpPr>
          <p:nvPr>
            <p:ph idx="1"/>
          </p:nvPr>
        </p:nvSpPr>
        <p:spPr>
          <a:xfrm>
            <a:off x="1371600" y="1617063"/>
            <a:ext cx="9601200" cy="5007671"/>
          </a:xfrm>
        </p:spPr>
        <p:txBody>
          <a:bodyPr>
            <a:normAutofit/>
          </a:bodyPr>
          <a:lstStyle/>
          <a:p>
            <a:r>
              <a:rPr lang="en-IN" dirty="0"/>
              <a:t>Our project works with the combinations of different parts doing their job in sync and there goes it</a:t>
            </a:r>
          </a:p>
          <a:p>
            <a:r>
              <a:rPr lang="en-IN" dirty="0"/>
              <a:t>Giving it a start the PIR sensor tries detecting any motion in its range and then if no motion is detected same as ever but, if any motion detected then that goes further where the ultrasonic sensor shows up </a:t>
            </a:r>
          </a:p>
          <a:p>
            <a:r>
              <a:rPr lang="en-IN" dirty="0"/>
              <a:t>And for the ultrasonic sensor, when motion is detected and its coming near to the ultrasonic sensor which has been fitted to the door the led glows as a signal that someone/something is coming( that’s what VISITOR LED is used for).</a:t>
            </a:r>
          </a:p>
          <a:p>
            <a:r>
              <a:rPr lang="en-IN" dirty="0"/>
              <a:t>After seeing the VISITOR LED glow, then that’s the user decision and here the </a:t>
            </a:r>
            <a:r>
              <a:rPr lang="en-IN" dirty="0" err="1"/>
              <a:t>nodeMCU</a:t>
            </a:r>
            <a:r>
              <a:rPr lang="en-IN" dirty="0"/>
              <a:t> jump in</a:t>
            </a:r>
          </a:p>
          <a:p>
            <a:r>
              <a:rPr lang="en-IN" dirty="0"/>
              <a:t> using </a:t>
            </a:r>
            <a:r>
              <a:rPr lang="en-IN" dirty="0" err="1"/>
              <a:t>thingspeak</a:t>
            </a:r>
            <a:r>
              <a:rPr lang="en-IN" dirty="0"/>
              <a:t> combined with </a:t>
            </a:r>
            <a:r>
              <a:rPr lang="en-IN" dirty="0" err="1"/>
              <a:t>nodeMCU</a:t>
            </a:r>
            <a:r>
              <a:rPr lang="en-IN" dirty="0"/>
              <a:t> the user operate it as read info at one and write info at others, by writing the value as 0, which means the led on user side doesn’t glow so the other </a:t>
            </a:r>
            <a:r>
              <a:rPr lang="en-IN" dirty="0" err="1"/>
              <a:t>nodeMCU</a:t>
            </a:r>
            <a:r>
              <a:rPr lang="en-IN" dirty="0"/>
              <a:t> reads as 0 and wont open the door</a:t>
            </a:r>
          </a:p>
          <a:p>
            <a:pPr marL="0" indent="0">
              <a:buNone/>
            </a:pPr>
            <a:endParaRPr lang="en-IN" dirty="0"/>
          </a:p>
        </p:txBody>
      </p:sp>
    </p:spTree>
    <p:extLst>
      <p:ext uri="{BB962C8B-B14F-4D97-AF65-F5344CB8AC3E}">
        <p14:creationId xmlns:p14="http://schemas.microsoft.com/office/powerpoint/2010/main" val="3636605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F26BEFE-977B-42C3-9AF3-965E504764EF}"/>
              </a:ext>
            </a:extLst>
          </p:cNvPr>
          <p:cNvSpPr>
            <a:spLocks noGrp="1"/>
          </p:cNvSpPr>
          <p:nvPr>
            <p:ph type="title"/>
          </p:nvPr>
        </p:nvSpPr>
        <p:spPr/>
        <p:txBody>
          <a:bodyPr>
            <a:normAutofit/>
          </a:bodyPr>
          <a:lstStyle/>
          <a:p>
            <a:r>
              <a:rPr lang="en-IN" dirty="0"/>
              <a:t>Working (continued)</a:t>
            </a:r>
          </a:p>
        </p:txBody>
      </p:sp>
      <p:sp>
        <p:nvSpPr>
          <p:cNvPr id="7" name="Content Placeholder 6">
            <a:extLst>
              <a:ext uri="{FF2B5EF4-FFF2-40B4-BE49-F238E27FC236}">
                <a16:creationId xmlns:a16="http://schemas.microsoft.com/office/drawing/2014/main" id="{FE8A0413-15AF-4098-BE83-197FE0CFFFE5}"/>
              </a:ext>
            </a:extLst>
          </p:cNvPr>
          <p:cNvSpPr>
            <a:spLocks noGrp="1"/>
          </p:cNvSpPr>
          <p:nvPr>
            <p:ph idx="1"/>
          </p:nvPr>
        </p:nvSpPr>
        <p:spPr/>
        <p:txBody>
          <a:bodyPr/>
          <a:lstStyle/>
          <a:p>
            <a:r>
              <a:rPr lang="en-IN" sz="2000" dirty="0"/>
              <a:t>And when the value is written 1, the other </a:t>
            </a:r>
            <a:r>
              <a:rPr lang="en-IN" sz="2000" dirty="0" err="1"/>
              <a:t>nodeMCU</a:t>
            </a:r>
            <a:r>
              <a:rPr lang="en-IN" sz="2000" dirty="0"/>
              <a:t> reads it as 1 and opens the door </a:t>
            </a:r>
          </a:p>
          <a:p>
            <a:r>
              <a:rPr lang="en-IN" dirty="0"/>
              <a:t>As this continues the data of the door opening and closing will be entered into the cloud</a:t>
            </a:r>
          </a:p>
        </p:txBody>
      </p:sp>
    </p:spTree>
    <p:extLst>
      <p:ext uri="{BB962C8B-B14F-4D97-AF65-F5344CB8AC3E}">
        <p14:creationId xmlns:p14="http://schemas.microsoft.com/office/powerpoint/2010/main" val="450384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08CD8-8D88-470C-84FE-364A106A82B6}"/>
              </a:ext>
            </a:extLst>
          </p:cNvPr>
          <p:cNvSpPr>
            <a:spLocks noGrp="1"/>
          </p:cNvSpPr>
          <p:nvPr>
            <p:ph type="title"/>
          </p:nvPr>
        </p:nvSpPr>
        <p:spPr>
          <a:xfrm>
            <a:off x="625151" y="0"/>
            <a:ext cx="9601200" cy="1485900"/>
          </a:xfrm>
        </p:spPr>
        <p:txBody>
          <a:bodyPr/>
          <a:lstStyle/>
          <a:p>
            <a:pPr algn="l"/>
            <a:r>
              <a:rPr lang="en-US" dirty="0">
                <a:ln>
                  <a:solidFill>
                    <a:prstClr val="black">
                      <a:lumMod val="75000"/>
                      <a:lumOff val="25000"/>
                      <a:alpha val="10000"/>
                    </a:prstClr>
                  </a:solidFill>
                </a:ln>
                <a:effectLst>
                  <a:outerShdw blurRad="9525" dist="25400" dir="14640000" algn="tl" rotWithShape="0">
                    <a:prstClr val="black">
                      <a:alpha val="30000"/>
                    </a:prstClr>
                  </a:outerShdw>
                </a:effectLst>
              </a:rPr>
              <a:t>Circuit </a:t>
            </a:r>
          </a:p>
        </p:txBody>
      </p:sp>
      <p:pic>
        <p:nvPicPr>
          <p:cNvPr id="7" name="Content Placeholder 6">
            <a:extLst>
              <a:ext uri="{FF2B5EF4-FFF2-40B4-BE49-F238E27FC236}">
                <a16:creationId xmlns:a16="http://schemas.microsoft.com/office/drawing/2014/main" id="{F520EDBE-DED5-47F4-8307-F38EE08190BA}"/>
              </a:ext>
            </a:extLst>
          </p:cNvPr>
          <p:cNvPicPr>
            <a:picLocks noGrp="1" noChangeAspect="1"/>
          </p:cNvPicPr>
          <p:nvPr>
            <p:ph idx="1"/>
          </p:nvPr>
        </p:nvPicPr>
        <p:blipFill>
          <a:blip r:embed="rId2"/>
          <a:stretch>
            <a:fillRect/>
          </a:stretch>
        </p:blipFill>
        <p:spPr>
          <a:xfrm>
            <a:off x="845292" y="831056"/>
            <a:ext cx="3888796" cy="5195887"/>
          </a:xfrm>
        </p:spPr>
      </p:pic>
      <p:pic>
        <p:nvPicPr>
          <p:cNvPr id="9" name="Picture 8">
            <a:extLst>
              <a:ext uri="{FF2B5EF4-FFF2-40B4-BE49-F238E27FC236}">
                <a16:creationId xmlns:a16="http://schemas.microsoft.com/office/drawing/2014/main" id="{D247108E-2599-453A-AB80-1D495226D111}"/>
              </a:ext>
            </a:extLst>
          </p:cNvPr>
          <p:cNvPicPr>
            <a:picLocks noChangeAspect="1"/>
          </p:cNvPicPr>
          <p:nvPr/>
        </p:nvPicPr>
        <p:blipFill>
          <a:blip r:embed="rId3"/>
          <a:stretch>
            <a:fillRect/>
          </a:stretch>
        </p:blipFill>
        <p:spPr>
          <a:xfrm>
            <a:off x="4954229" y="831056"/>
            <a:ext cx="6942313" cy="5195887"/>
          </a:xfrm>
          <a:prstGeom prst="rect">
            <a:avLst/>
          </a:prstGeom>
        </p:spPr>
      </p:pic>
    </p:spTree>
    <p:extLst>
      <p:ext uri="{BB962C8B-B14F-4D97-AF65-F5344CB8AC3E}">
        <p14:creationId xmlns:p14="http://schemas.microsoft.com/office/powerpoint/2010/main" val="439462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0E02C-8825-4E35-9761-B75DB7E3E24A}"/>
              </a:ext>
            </a:extLst>
          </p:cNvPr>
          <p:cNvSpPr>
            <a:spLocks noGrp="1"/>
          </p:cNvSpPr>
          <p:nvPr>
            <p:ph type="title"/>
          </p:nvPr>
        </p:nvSpPr>
        <p:spPr>
          <a:xfrm>
            <a:off x="261257" y="0"/>
            <a:ext cx="9601200" cy="1485900"/>
          </a:xfrm>
        </p:spPr>
        <p:txBody>
          <a:bodyPr/>
          <a:lstStyle/>
          <a:p>
            <a:pPr algn="l"/>
            <a:r>
              <a:rPr lang="en-IN" dirty="0"/>
              <a:t>   Code with comments</a:t>
            </a:r>
          </a:p>
        </p:txBody>
      </p:sp>
      <p:pic>
        <p:nvPicPr>
          <p:cNvPr id="8" name="Content Placeholder 7">
            <a:extLst>
              <a:ext uri="{FF2B5EF4-FFF2-40B4-BE49-F238E27FC236}">
                <a16:creationId xmlns:a16="http://schemas.microsoft.com/office/drawing/2014/main" id="{8ECB8DE7-3682-45C8-8FD0-74A293F9585F}"/>
              </a:ext>
            </a:extLst>
          </p:cNvPr>
          <p:cNvPicPr>
            <a:picLocks noGrp="1" noChangeAspect="1"/>
          </p:cNvPicPr>
          <p:nvPr>
            <p:ph idx="1"/>
          </p:nvPr>
        </p:nvPicPr>
        <p:blipFill>
          <a:blip r:embed="rId2"/>
          <a:stretch>
            <a:fillRect/>
          </a:stretch>
        </p:blipFill>
        <p:spPr>
          <a:xfrm>
            <a:off x="755650" y="679365"/>
            <a:ext cx="11436350" cy="6161258"/>
          </a:xfrm>
        </p:spPr>
      </p:pic>
    </p:spTree>
    <p:extLst>
      <p:ext uri="{BB962C8B-B14F-4D97-AF65-F5344CB8AC3E}">
        <p14:creationId xmlns:p14="http://schemas.microsoft.com/office/powerpoint/2010/main" val="2651132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6F6D7-1FE2-4692-853A-41685840CE5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A382824B-9126-4669-BEB5-B2FB7B2A17B9}"/>
              </a:ext>
            </a:extLst>
          </p:cNvPr>
          <p:cNvPicPr>
            <a:picLocks noGrp="1" noChangeAspect="1"/>
          </p:cNvPicPr>
          <p:nvPr>
            <p:ph idx="1"/>
          </p:nvPr>
        </p:nvPicPr>
        <p:blipFill>
          <a:blip r:embed="rId2"/>
          <a:stretch>
            <a:fillRect/>
          </a:stretch>
        </p:blipFill>
        <p:spPr>
          <a:xfrm>
            <a:off x="334484" y="138105"/>
            <a:ext cx="11523031" cy="6581790"/>
          </a:xfrm>
        </p:spPr>
      </p:pic>
    </p:spTree>
    <p:extLst>
      <p:ext uri="{BB962C8B-B14F-4D97-AF65-F5344CB8AC3E}">
        <p14:creationId xmlns:p14="http://schemas.microsoft.com/office/powerpoint/2010/main" val="3153861509"/>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www.w3.org/2000/xmlns/"/>
    <ds:schemaRef ds:uri="71af3243-3dd4-4a8d-8c0d-dd76da1f02a5"/>
    <ds:schemaRef ds:uri="http://www.w3.org/2001/XMLSchema-instance"/>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Crop</Template>
  <TotalTime>417</TotalTime>
  <Words>435</Words>
  <Application>Microsoft Office PowerPoint</Application>
  <PresentationFormat>Widescreen</PresentationFormat>
  <Paragraphs>46</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Calibri</vt:lpstr>
      <vt:lpstr>Franklin Gothic Book</vt:lpstr>
      <vt:lpstr>Crop</vt:lpstr>
      <vt:lpstr>Smart security system</vt:lpstr>
      <vt:lpstr>Team</vt:lpstr>
      <vt:lpstr>Abstract</vt:lpstr>
      <vt:lpstr>Overview of hardware components</vt:lpstr>
      <vt:lpstr>Working process</vt:lpstr>
      <vt:lpstr>Working (continued)</vt:lpstr>
      <vt:lpstr>Circuit </vt:lpstr>
      <vt:lpstr>   Code with comments</vt:lpstr>
      <vt:lpstr>PowerPoint Presentation</vt:lpstr>
      <vt:lpstr>PowerPoint Presentation</vt:lpstr>
      <vt:lpstr>PowerPoint Presentation</vt:lpstr>
      <vt:lpstr>Results </vt:lpstr>
      <vt:lpstr>Conclusion</vt:lpstr>
      <vt:lpstr>FUTURE SCOPE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security system</dc:title>
  <dc:creator>Tarun Vijay Kumar polepalli</dc:creator>
  <cp:lastModifiedBy>BASAVA PAVAN SRI RAM</cp:lastModifiedBy>
  <cp:revision>37</cp:revision>
  <dcterms:created xsi:type="dcterms:W3CDTF">2021-08-22T07:24:49Z</dcterms:created>
  <dcterms:modified xsi:type="dcterms:W3CDTF">2021-11-30T10:15:01Z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